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89" r:id="rId3"/>
  </p:sldMasterIdLst>
  <p:notesMasterIdLst>
    <p:notesMasterId r:id="rId18"/>
  </p:notesMasterIdLst>
  <p:sldIdLst>
    <p:sldId id="256" r:id="rId4"/>
    <p:sldId id="284" r:id="rId5"/>
    <p:sldId id="273" r:id="rId6"/>
    <p:sldId id="276" r:id="rId7"/>
    <p:sldId id="278" r:id="rId8"/>
    <p:sldId id="268" r:id="rId9"/>
    <p:sldId id="269" r:id="rId10"/>
    <p:sldId id="271" r:id="rId11"/>
    <p:sldId id="282" r:id="rId12"/>
    <p:sldId id="281" r:id="rId13"/>
    <p:sldId id="275" r:id="rId14"/>
    <p:sldId id="280" r:id="rId15"/>
    <p:sldId id="261" r:id="rId16"/>
    <p:sldId id="279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58CAF-CA6F-4777-8668-7294479B5B01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7EE1-78F3-4F0E-A85F-2C2DD3B4C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92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7EE1-78F3-4F0E-A85F-2C2DD3B4CB8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60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8958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395536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2915816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395536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Pasi Patrikainen, ylijohtaja, KES ELY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6516216" y="1952836"/>
            <a:ext cx="2628292" cy="4428492"/>
          </a:xfrm>
          <a:prstGeom prst="rect">
            <a:avLst/>
          </a:prstGeom>
        </p:spPr>
      </p:pic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398112" y="4581288"/>
            <a:ext cx="5974088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13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55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86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251198" y="2564904"/>
            <a:ext cx="8353250" cy="331236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7813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251198" y="1988839"/>
            <a:ext cx="4254946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4573398" y="1988838"/>
            <a:ext cx="4254946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7774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0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251198" y="2894955"/>
            <a:ext cx="4254946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4644008" y="2894954"/>
            <a:ext cx="4254946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50705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4572000" y="404665"/>
            <a:ext cx="4320480" cy="5760639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1080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17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646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962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93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8542" y="2060848"/>
            <a:ext cx="777686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5384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04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48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66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313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3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61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74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8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363" y="134732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27230" y="260648"/>
            <a:ext cx="1049332" cy="742796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8542" y="2060848"/>
            <a:ext cx="777686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4155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603572" y="1556792"/>
            <a:ext cx="7784852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7352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32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64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13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4" name="Rektangel 10"/>
          <p:cNvSpPr/>
          <p:nvPr userDrawn="1"/>
        </p:nvSpPr>
        <p:spPr>
          <a:xfrm>
            <a:off x="7908540" y="0"/>
            <a:ext cx="12354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7908540" y="2960948"/>
            <a:ext cx="1225485" cy="3735478"/>
          </a:xfrm>
          <a:prstGeom prst="rect">
            <a:avLst/>
          </a:prstGeom>
        </p:spPr>
      </p:pic>
      <p:sp>
        <p:nvSpPr>
          <p:cNvPr id="11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9850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275"/>
          <a:stretch/>
        </p:blipFill>
        <p:spPr>
          <a:xfrm>
            <a:off x="7506985" y="3987063"/>
            <a:ext cx="1637015" cy="2736000"/>
          </a:xfrm>
          <a:prstGeom prst="rect">
            <a:avLst/>
          </a:prstGeom>
        </p:spPr>
      </p:pic>
      <p:sp>
        <p:nvSpPr>
          <p:cNvPr id="11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6696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12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42136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4412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827584" y="6357937"/>
            <a:ext cx="5904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51198" y="6357936"/>
            <a:ext cx="371529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3"/>
              </a:buClr>
              <a:defRPr sz="2200"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3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8915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7185843" y="6357936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755576" y="6357937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79190" y="6357936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" name="Kuva 9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7870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B62F-61C0-4191-8CD8-FC2A207CA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3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3357" y="2029999"/>
            <a:ext cx="5976664" cy="1656184"/>
          </a:xfrm>
        </p:spPr>
        <p:txBody>
          <a:bodyPr/>
          <a:lstStyle/>
          <a:p>
            <a:r>
              <a:rPr lang="fi-FI" dirty="0" smtClean="0"/>
              <a:t> </a:t>
            </a:r>
            <a:r>
              <a:rPr lang="fi-FI" b="1" dirty="0"/>
              <a:t>Pellolta pöytään ja maailmalle -lähiruokaseminaari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>
          <a:xfrm>
            <a:off x="473357" y="5199402"/>
            <a:ext cx="5976664" cy="802563"/>
          </a:xfrm>
        </p:spPr>
        <p:txBody>
          <a:bodyPr/>
          <a:lstStyle/>
          <a:p>
            <a:r>
              <a:rPr lang="fi-FI" sz="1600" smtClean="0"/>
              <a:t>Pasi Patrikainen, ylijohtaja, KES ELY</a:t>
            </a:r>
            <a:endParaRPr lang="fi-FI" sz="16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473357" y="3812803"/>
            <a:ext cx="5974088" cy="144000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 Katsaus keskisuomalaiseen ruokaketjuun ja sen </a:t>
            </a:r>
            <a:r>
              <a:rPr lang="fi-FI" dirty="0" smtClean="0"/>
              <a:t>tulevaisuuteen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37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41135"/>
            <a:ext cx="7776864" cy="642942"/>
          </a:xfrm>
        </p:spPr>
        <p:txBody>
          <a:bodyPr/>
          <a:lstStyle/>
          <a:p>
            <a:r>
              <a:rPr lang="fi-FI" dirty="0" smtClean="0"/>
              <a:t>Paikallisia mahdollisuuksia 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672565" y="1700809"/>
            <a:ext cx="8228243" cy="4816723"/>
          </a:xfrm>
        </p:spPr>
        <p:txBody>
          <a:bodyPr/>
          <a:lstStyle/>
          <a:p>
            <a:r>
              <a:rPr lang="fi-FI" dirty="0" smtClean="0"/>
              <a:t>Päivittäistavarakaupassa toimijoita, jotka voivat halutessaan tulla lähiruokaliiketoimintaan voimakkaasti </a:t>
            </a:r>
          </a:p>
          <a:p>
            <a:r>
              <a:rPr lang="fi-FI" dirty="0" smtClean="0"/>
              <a:t>Terveysvaikutteiset elintarvikkeet nousussa: tarvitaan yhteistyötä keruun (metsänomistajat, metsäyhtiöt) ja jalostajien välillä: Kuka koordinoisi? </a:t>
            </a:r>
          </a:p>
          <a:p>
            <a:r>
              <a:rPr lang="fi-FI" dirty="0" smtClean="0"/>
              <a:t>Tuotteistamiseen, valmistukseen ja vientiin tarvitaan yhteistyötä ja koordinaatiota. Iso toimija, joka kokoaisi pieniä? </a:t>
            </a:r>
          </a:p>
          <a:p>
            <a:r>
              <a:rPr lang="fi-FI" dirty="0"/>
              <a:t>Funktionaalisten juomien (pullovesi ja sen vaihtoehdot) suosio </a:t>
            </a:r>
            <a:r>
              <a:rPr lang="fi-FI" dirty="0" smtClean="0"/>
              <a:t>kasvaa</a:t>
            </a:r>
            <a:endParaRPr lang="fi-FI" dirty="0"/>
          </a:p>
          <a:p>
            <a:r>
              <a:rPr lang="fi-FI" dirty="0" smtClean="0"/>
              <a:t>Digitaalisuuden liittäminen tuotantoon: esim. tuotannon tehostaminen, älypakkaukset</a:t>
            </a:r>
          </a:p>
          <a:p>
            <a:r>
              <a:rPr lang="fi-FI" dirty="0" smtClean="0"/>
              <a:t>Alkuperän</a:t>
            </a:r>
            <a:r>
              <a:rPr lang="fi-FI" dirty="0"/>
              <a:t>, puhtauden korostaminen vientituotteiden markkinoinnissa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53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967154"/>
            <a:ext cx="7776864" cy="712177"/>
          </a:xfrm>
        </p:spPr>
        <p:txBody>
          <a:bodyPr/>
          <a:lstStyle/>
          <a:p>
            <a:r>
              <a:rPr lang="fi-FI" dirty="0"/>
              <a:t>Paikallisia mahdollisuuksia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828542" y="1521069"/>
            <a:ext cx="7776864" cy="4923693"/>
          </a:xfrm>
        </p:spPr>
        <p:txBody>
          <a:bodyPr/>
          <a:lstStyle/>
          <a:p>
            <a:r>
              <a:rPr lang="fi-FI" dirty="0" smtClean="0"/>
              <a:t>Luonnontuotteiden jalostaminen (mahla, villiyrtit jne.)</a:t>
            </a:r>
          </a:p>
          <a:p>
            <a:pPr lvl="1"/>
            <a:r>
              <a:rPr lang="fi-FI" dirty="0" smtClean="0"/>
              <a:t>Ekosysteemi; esim. metsäyritysten ja metsänkorjuuprosessin kytkeminen mukaan (kuusenkerkkien keruu taimikonhoidon yhteydessä tai mahlan ja koivunlehtien keruu koivikon korjuun yhteydessä…)</a:t>
            </a:r>
          </a:p>
          <a:p>
            <a:pPr lvl="1"/>
            <a:r>
              <a:rPr lang="fi-FI" dirty="0"/>
              <a:t>Luonnontuotteiden arvoaineiden </a:t>
            </a:r>
            <a:r>
              <a:rPr lang="fi-FI" dirty="0" smtClean="0"/>
              <a:t>jalostaminen, erikoiskasvit</a:t>
            </a:r>
          </a:p>
          <a:p>
            <a:pPr lvl="1"/>
            <a:r>
              <a:rPr lang="fi-FI" dirty="0" smtClean="0"/>
              <a:t>Marjaekosysteemit, uudenlaiset viljelytavat</a:t>
            </a:r>
          </a:p>
          <a:p>
            <a:r>
              <a:rPr lang="fi-FI" dirty="0" smtClean="0"/>
              <a:t>Eläinten-/Lemmikkieläinten ruoka uudenlainen mahdollisuus</a:t>
            </a:r>
          </a:p>
          <a:p>
            <a:r>
              <a:rPr lang="fi-FI" dirty="0" smtClean="0"/>
              <a:t>Matkailun yhdistäminen ruokaan, luonnontuotteisiin, luontoon ja </a:t>
            </a:r>
            <a:r>
              <a:rPr lang="fi-FI" dirty="0"/>
              <a:t>hyvinvointiteknologiaan - </a:t>
            </a:r>
            <a:r>
              <a:rPr lang="fi-FI" dirty="0" smtClean="0"/>
              <a:t>Hyvinvointitalous</a:t>
            </a:r>
          </a:p>
        </p:txBody>
      </p:sp>
    </p:spTree>
    <p:extLst>
      <p:ext uri="{BB962C8B-B14F-4D97-AF65-F5344CB8AC3E}">
        <p14:creationId xmlns:p14="http://schemas.microsoft.com/office/powerpoint/2010/main" val="18617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19" y="486407"/>
            <a:ext cx="6605081" cy="637159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294281"/>
            <a:ext cx="2830749" cy="1845168"/>
          </a:xfrm>
        </p:spPr>
        <p:txBody>
          <a:bodyPr/>
          <a:lstStyle/>
          <a:p>
            <a:r>
              <a:rPr lang="fi-FI" dirty="0" smtClean="0"/>
              <a:t>Onnistunut tuotteistaminen ja mielikuvat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8755" y="-665549"/>
            <a:ext cx="3957046" cy="70162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845" y="4824919"/>
            <a:ext cx="7776864" cy="1533017"/>
          </a:xfrm>
        </p:spPr>
        <p:txBody>
          <a:bodyPr/>
          <a:lstStyle/>
          <a:p>
            <a:pPr algn="ctr"/>
            <a:r>
              <a:rPr lang="fi-FI" dirty="0" smtClean="0"/>
              <a:t>ELY luo elinvoimaa – ja on mm. alueen </a:t>
            </a:r>
            <a:r>
              <a:rPr lang="fi-FI" smtClean="0"/>
              <a:t>suurin rahoittaja - </a:t>
            </a:r>
            <a:r>
              <a:rPr lang="fi-FI" dirty="0" smtClean="0"/>
              <a:t>noin 150 miljoonaa euroa alueemme hyväksi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386170" y="2044919"/>
            <a:ext cx="4502215" cy="1595337"/>
          </a:xfrm>
        </p:spPr>
        <p:txBody>
          <a:bodyPr/>
          <a:lstStyle/>
          <a:p>
            <a:pPr marL="0" indent="0" algn="ctr">
              <a:buNone/>
            </a:pPr>
            <a:r>
              <a:rPr lang="fi-FI" sz="6600" dirty="0" smtClean="0">
                <a:solidFill>
                  <a:schemeClr val="bg1"/>
                </a:solidFill>
              </a:rPr>
              <a:t>Kiitos! </a:t>
            </a:r>
            <a:endParaRPr lang="fi-FI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873767" y="6239826"/>
            <a:ext cx="6696744" cy="365125"/>
          </a:xfrm>
        </p:spPr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28" y="1722700"/>
            <a:ext cx="3315854" cy="220219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7" y="4290350"/>
            <a:ext cx="3251199" cy="19437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1" y="1722700"/>
            <a:ext cx="3492164" cy="223263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803" y="4132533"/>
            <a:ext cx="3492164" cy="2137739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1200727" y="971395"/>
            <a:ext cx="6437745" cy="648072"/>
          </a:xfrm>
        </p:spPr>
        <p:txBody>
          <a:bodyPr/>
          <a:lstStyle/>
          <a:p>
            <a:r>
              <a:rPr lang="fi-FI" dirty="0" smtClean="0"/>
              <a:t>Suomalaista ruokaa maailmalle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45" y="3122905"/>
            <a:ext cx="2434493" cy="18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98" y="489"/>
            <a:ext cx="8627768" cy="68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2566" y="874987"/>
            <a:ext cx="8361706" cy="870686"/>
          </a:xfrm>
        </p:spPr>
        <p:txBody>
          <a:bodyPr/>
          <a:lstStyle/>
          <a:p>
            <a:r>
              <a:rPr lang="fi-FI" b="1" dirty="0" smtClean="0"/>
              <a:t>Miksi meidän ruokaa kannattaa markkinoida?</a:t>
            </a:r>
            <a:endParaRPr lang="fi-FI" b="1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827584" y="6537960"/>
            <a:ext cx="6696744" cy="185102"/>
          </a:xfrm>
        </p:spPr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65760" y="2068944"/>
            <a:ext cx="8668512" cy="4469015"/>
          </a:xfrm>
        </p:spPr>
        <p:txBody>
          <a:bodyPr/>
          <a:lstStyle/>
          <a:p>
            <a:r>
              <a:rPr lang="fi-FI" sz="2000" b="1" dirty="0" smtClean="0"/>
              <a:t>Antibioottien </a:t>
            </a:r>
            <a:r>
              <a:rPr lang="fi-FI" sz="2000" b="1" dirty="0"/>
              <a:t>vähäinen käyttö </a:t>
            </a:r>
            <a:r>
              <a:rPr lang="fi-FI" sz="2000" dirty="0"/>
              <a:t>tuotantoeläinten lääkinnässä ja salmonellan lähes olematon esiintyminen. </a:t>
            </a:r>
            <a:endParaRPr lang="fi-FI" sz="2000" dirty="0" smtClean="0"/>
          </a:p>
          <a:p>
            <a:r>
              <a:rPr lang="fi-FI" sz="2000" b="1" dirty="0" smtClean="0"/>
              <a:t>Kasvitautien </a:t>
            </a:r>
            <a:r>
              <a:rPr lang="fi-FI" sz="2000" b="1" dirty="0"/>
              <a:t>vähäisen esiintymisen </a:t>
            </a:r>
            <a:r>
              <a:rPr lang="fi-FI" sz="2000" dirty="0" smtClean="0"/>
              <a:t>seurauksena pienempi </a:t>
            </a:r>
            <a:r>
              <a:rPr lang="fi-FI" sz="2000" dirty="0"/>
              <a:t>tarve käyttää kasvinsuojeluaineita </a:t>
            </a:r>
            <a:endParaRPr lang="fi-FI" sz="2000" dirty="0" smtClean="0"/>
          </a:p>
          <a:p>
            <a:r>
              <a:rPr lang="fi-FI" sz="2000" dirty="0" smtClean="0"/>
              <a:t>Suomessa </a:t>
            </a:r>
            <a:r>
              <a:rPr lang="fi-FI" sz="2000" b="1" dirty="0" smtClean="0"/>
              <a:t>maailman </a:t>
            </a:r>
            <a:r>
              <a:rPr lang="fi-FI" sz="2000" b="1" dirty="0"/>
              <a:t>suurin sertifioitu luomukeruuala</a:t>
            </a:r>
            <a:r>
              <a:rPr lang="fi-FI" sz="2000" dirty="0"/>
              <a:t>, 11,6 miljoonaa </a:t>
            </a:r>
            <a:r>
              <a:rPr lang="fi-FI" sz="2000" dirty="0" smtClean="0"/>
              <a:t>hehtaaria (=30 % maailman luomukeruualasta).</a:t>
            </a:r>
          </a:p>
          <a:p>
            <a:r>
              <a:rPr lang="fi-FI" sz="2000" b="1" dirty="0"/>
              <a:t>Suomen ilmanlaatu on paras </a:t>
            </a:r>
            <a:r>
              <a:rPr lang="fi-FI" sz="2000" b="1" dirty="0" smtClean="0"/>
              <a:t>maailmassa</a:t>
            </a:r>
            <a:r>
              <a:rPr lang="fi-FI" sz="2000" dirty="0" smtClean="0"/>
              <a:t>: pienhiukkasten </a:t>
            </a:r>
            <a:r>
              <a:rPr lang="fi-FI" sz="2000" dirty="0"/>
              <a:t>pitoisuus </a:t>
            </a:r>
            <a:r>
              <a:rPr lang="fi-FI" sz="2000" dirty="0" smtClean="0"/>
              <a:t>6 </a:t>
            </a:r>
            <a:r>
              <a:rPr lang="fi-FI" sz="2000" dirty="0"/>
              <a:t>µg/m</a:t>
            </a:r>
            <a:r>
              <a:rPr lang="fi-FI" sz="2000" baseline="30000" dirty="0"/>
              <a:t>3</a:t>
            </a:r>
            <a:r>
              <a:rPr lang="fi-FI" sz="2000" dirty="0"/>
              <a:t> eli mikrogrammaa kuutiometriä kohden, mikä on matalin maakohtainen pitoisuustaso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Puhdas vesi ja maaperä</a:t>
            </a:r>
          </a:p>
          <a:p>
            <a:r>
              <a:rPr lang="fi-FI" sz="2000" dirty="0" smtClean="0"/>
              <a:t>Merkittävin tekijä </a:t>
            </a:r>
            <a:r>
              <a:rPr lang="fi-FI" sz="2000" b="1" dirty="0" smtClean="0"/>
              <a:t>sinnikäs </a:t>
            </a:r>
            <a:r>
              <a:rPr lang="fi-FI" sz="2000" b="1" dirty="0"/>
              <a:t>ja pitkäjänteinen työ, elintarvikeketjun toimijoiden oma kontrolli </a:t>
            </a:r>
            <a:r>
              <a:rPr lang="fi-FI" sz="2000" b="1" dirty="0" smtClean="0"/>
              <a:t>ja </a:t>
            </a:r>
            <a:r>
              <a:rPr lang="fi-FI" sz="2000" b="1" dirty="0"/>
              <a:t>hyvin toiminut yhteistyö </a:t>
            </a:r>
            <a:r>
              <a:rPr lang="fi-FI" sz="2000" dirty="0"/>
              <a:t>toimijoiden ja viranomaisten kesken. </a:t>
            </a:r>
          </a:p>
        </p:txBody>
      </p:sp>
    </p:spTree>
    <p:extLst>
      <p:ext uri="{BB962C8B-B14F-4D97-AF65-F5344CB8AC3E}">
        <p14:creationId xmlns:p14="http://schemas.microsoft.com/office/powerpoint/2010/main" val="40509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003273\AppData\Local\Microsoft\Windows\Temporary Internet Files\Content.Outlook\MZG01GLJ\kuva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73" y="-4680"/>
            <a:ext cx="9144000" cy="6829778"/>
          </a:xfrm>
          <a:prstGeom prst="rect">
            <a:avLst/>
          </a:prstGeom>
          <a:noFill/>
        </p:spPr>
      </p:pic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235888" y="318904"/>
            <a:ext cx="5776624" cy="604431"/>
          </a:xfrm>
        </p:spPr>
        <p:txBody>
          <a:bodyPr>
            <a:noAutofit/>
          </a:bodyPr>
          <a:lstStyle/>
          <a:p>
            <a:r>
              <a:rPr lang="fi-FI" sz="2800" dirty="0" smtClean="0"/>
              <a:t>Miksi Suomesta ruokaa maailmalle?</a:t>
            </a:r>
            <a:endParaRPr lang="fi-FI" sz="28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73819" y="1049799"/>
            <a:ext cx="4342607" cy="328794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D9640C"/>
              </a:buClr>
              <a:buSzPct val="150000"/>
              <a:buFont typeface="Wingdings" pitchFamily="2" charset="2"/>
              <a:buChar char="§"/>
            </a:pPr>
            <a:r>
              <a:rPr lang="fi-FI" sz="2200" kern="0" dirty="0">
                <a:latin typeface="Arial"/>
              </a:rPr>
              <a:t>Luotettavuus– tuote on sitä mitä sen luvataan (”maito ei ole lateksia”)</a:t>
            </a:r>
          </a:p>
          <a:p>
            <a:pPr lvl="0" fontAlgn="base">
              <a:spcAft>
                <a:spcPct val="0"/>
              </a:spcAft>
              <a:buClr>
                <a:srgbClr val="D9640C"/>
              </a:buClr>
              <a:buSzPct val="150000"/>
              <a:buFont typeface="Wingdings" pitchFamily="2" charset="2"/>
              <a:buChar char="§"/>
            </a:pPr>
            <a:r>
              <a:rPr lang="fi-FI" sz="2200" kern="0" dirty="0">
                <a:latin typeface="Arial"/>
              </a:rPr>
              <a:t>Turvallisuus – tuotteiden alkuperä on tunnettu </a:t>
            </a:r>
          </a:p>
          <a:p>
            <a:pPr lvl="0" fontAlgn="base">
              <a:spcAft>
                <a:spcPct val="0"/>
              </a:spcAft>
              <a:buClr>
                <a:srgbClr val="D9640C"/>
              </a:buClr>
              <a:buSzPct val="150000"/>
              <a:buFont typeface="Wingdings" pitchFamily="2" charset="2"/>
              <a:buChar char="§"/>
            </a:pPr>
            <a:r>
              <a:rPr lang="fi-FI" sz="2200" kern="0" dirty="0">
                <a:latin typeface="Arial"/>
              </a:rPr>
              <a:t>Terveellisyys – puhdas ruoka</a:t>
            </a:r>
          </a:p>
          <a:p>
            <a:pPr lvl="0" fontAlgn="base">
              <a:spcAft>
                <a:spcPct val="0"/>
              </a:spcAft>
              <a:buClr>
                <a:srgbClr val="D9640C"/>
              </a:buClr>
              <a:buSzPct val="150000"/>
              <a:buFont typeface="Wingdings" pitchFamily="2" charset="2"/>
              <a:buChar char="§"/>
            </a:pPr>
            <a:r>
              <a:rPr lang="fi-FI" sz="2200" kern="0" dirty="0">
                <a:latin typeface="Arial"/>
              </a:rPr>
              <a:t>Keskittyminen erikoislaatuisiin ja korkeahintaisiin tuotteisiin </a:t>
            </a:r>
          </a:p>
          <a:p>
            <a:pPr marL="0" lvl="0" indent="0" fontAlgn="base">
              <a:spcAft>
                <a:spcPct val="0"/>
              </a:spcAft>
              <a:buClr>
                <a:srgbClr val="D9640C"/>
              </a:buClr>
              <a:buSzPct val="150000"/>
              <a:buNone/>
            </a:pPr>
            <a:endParaRPr lang="fi-FI" sz="2200" kern="0" dirty="0">
              <a:solidFill>
                <a:srgbClr val="FFFFFF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Clr>
                <a:srgbClr val="D9640C"/>
              </a:buClr>
              <a:buSzPct val="150000"/>
              <a:buFont typeface="Wingdings" pitchFamily="2" charset="2"/>
              <a:buChar char="§"/>
            </a:pPr>
            <a:endParaRPr lang="fi-FI" sz="2200" kern="0" dirty="0">
              <a:solidFill>
                <a:prstClr val="black"/>
              </a:solidFill>
              <a:latin typeface="Arial"/>
            </a:endParaRPr>
          </a:p>
          <a:p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3"/>
          </p:nvPr>
        </p:nvSpPr>
        <p:spPr>
          <a:xfrm>
            <a:off x="4799806" y="2161161"/>
            <a:ext cx="4041775" cy="639762"/>
          </a:xfrm>
        </p:spPr>
        <p:txBody>
          <a:bodyPr>
            <a:normAutofit/>
          </a:bodyPr>
          <a:lstStyle/>
          <a:p>
            <a:r>
              <a:rPr lang="fi-FI" sz="2800" dirty="0" smtClean="0"/>
              <a:t>Mitkä haasteet?</a:t>
            </a:r>
            <a:endParaRPr lang="fi-FI" sz="280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>
          <a:xfrm>
            <a:off x="4645025" y="2927387"/>
            <a:ext cx="4196556" cy="3269634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solidFill>
                  <a:schemeClr val="bg1"/>
                </a:solidFill>
              </a:rPr>
              <a:t>Ruuan tuotannon kannattavuus </a:t>
            </a:r>
          </a:p>
          <a:p>
            <a:r>
              <a:rPr lang="fi-FI" dirty="0">
                <a:solidFill>
                  <a:schemeClr val="bg1"/>
                </a:solidFill>
              </a:rPr>
              <a:t>Säännökset – EU</a:t>
            </a:r>
          </a:p>
          <a:p>
            <a:r>
              <a:rPr lang="fi-FI" dirty="0">
                <a:solidFill>
                  <a:schemeClr val="bg1"/>
                </a:solidFill>
              </a:rPr>
              <a:t>Sukupolvien jatko: Nuori polvi kiinnostumaan? 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Ilmasto muuttuu</a:t>
            </a:r>
          </a:p>
          <a:p>
            <a:r>
              <a:rPr lang="fi-FI" dirty="0">
                <a:solidFill>
                  <a:schemeClr val="bg1"/>
                </a:solidFill>
              </a:rPr>
              <a:t>Teknologian kehitys ja kuluttajakäyttäytyminen voivat muuttaa nopeasti ruuantuotantoa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Pasi Patrikainen, ylijohtaja, KES ELY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B62F-61C0-4191-8CD8-FC2A207CA679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2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Tuotantoympäristö muuttuu…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idx="1"/>
          </p:nvPr>
        </p:nvSpPr>
        <p:spPr/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827584" y="2294550"/>
            <a:ext cx="5904656" cy="3937050"/>
          </a:xfrm>
        </p:spPr>
        <p:txBody>
          <a:bodyPr/>
          <a:lstStyle/>
          <a:p>
            <a:r>
              <a:rPr lang="fi-FI" dirty="0" smtClean="0"/>
              <a:t>Mikrobien hyödyntäminen lihan kaltaisten tuotteiden valmistuksessa (Impossible Foods, </a:t>
            </a:r>
            <a:r>
              <a:rPr lang="fi-FI" dirty="0" err="1" smtClean="0"/>
              <a:t>Clara</a:t>
            </a:r>
            <a:r>
              <a:rPr lang="fi-FI" dirty="0" smtClean="0"/>
              <a:t> Foods, Perfect Day) </a:t>
            </a:r>
          </a:p>
          <a:p>
            <a:r>
              <a:rPr lang="fi-FI" dirty="0" smtClean="0"/>
              <a:t>Bioreaktoreissa kasvatettu ruoka: </a:t>
            </a:r>
          </a:p>
          <a:p>
            <a:pPr lvl="1"/>
            <a:r>
              <a:rPr lang="fi-FI" dirty="0" smtClean="0"/>
              <a:t>Ruokaa voidaan kasvattaa soluista ja muokata (esim. poistaa allergeenit) </a:t>
            </a:r>
          </a:p>
          <a:p>
            <a:pPr lvl="1"/>
            <a:r>
              <a:rPr lang="fi-FI" dirty="0" smtClean="0"/>
              <a:t>Nyt jo kaupassa </a:t>
            </a:r>
            <a:r>
              <a:rPr lang="fi-FI" dirty="0" err="1"/>
              <a:t>Q</a:t>
            </a:r>
            <a:r>
              <a:rPr lang="fi-FI" dirty="0" err="1" smtClean="0"/>
              <a:t>uorn</a:t>
            </a:r>
            <a:r>
              <a:rPr lang="fi-FI" dirty="0" smtClean="0"/>
              <a:t> (lihankorvike) on bioreaktorissa kasvatettu home, jolle syötetään glukoosia. </a:t>
            </a:r>
          </a:p>
          <a:p>
            <a:r>
              <a:rPr lang="fi-FI" dirty="0" smtClean="0"/>
              <a:t>Missä ollaankaan viiden vuoden päästä?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84" y="0"/>
            <a:ext cx="1987389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1013" y="869958"/>
            <a:ext cx="6634264" cy="524653"/>
          </a:xfrm>
        </p:spPr>
        <p:txBody>
          <a:bodyPr/>
          <a:lstStyle/>
          <a:p>
            <a:r>
              <a:rPr lang="fi-FI" dirty="0" smtClean="0"/>
              <a:t>Tuotantoympäristö muuttuu…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427391" y="1542389"/>
            <a:ext cx="6206090" cy="4618262"/>
          </a:xfrm>
        </p:spPr>
        <p:txBody>
          <a:bodyPr/>
          <a:lstStyle/>
          <a:p>
            <a:r>
              <a:rPr lang="fi-FI" sz="2000" dirty="0" smtClean="0"/>
              <a:t>Paikallisuus korostuu, ihmiset viljelevät palstoja, ostavat suoraan viljelijöiltä</a:t>
            </a:r>
          </a:p>
          <a:p>
            <a:r>
              <a:rPr lang="fi-FI" sz="2000" dirty="0" smtClean="0"/>
              <a:t>Ruokaosuuskunnat, ruokayhteisöt </a:t>
            </a:r>
          </a:p>
          <a:p>
            <a:r>
              <a:rPr lang="fi-FI" sz="2000" dirty="0" smtClean="0"/>
              <a:t>Majoituksessa </a:t>
            </a:r>
            <a:r>
              <a:rPr lang="fi-FI" sz="2000" dirty="0" err="1" smtClean="0"/>
              <a:t>Airbnb</a:t>
            </a:r>
            <a:r>
              <a:rPr lang="fi-FI" sz="2000" dirty="0" smtClean="0"/>
              <a:t>, liikenteessä </a:t>
            </a:r>
            <a:r>
              <a:rPr lang="fi-FI" sz="2000" dirty="0" err="1" smtClean="0"/>
              <a:t>Über</a:t>
            </a:r>
            <a:r>
              <a:rPr lang="fi-FI" sz="2000" dirty="0" smtClean="0"/>
              <a:t>, finanssipuolella virtuaalivaluutta, </a:t>
            </a:r>
            <a:r>
              <a:rPr lang="fi-FI" sz="2000" b="1" dirty="0" smtClean="0"/>
              <a:t>mikä ruuassa?</a:t>
            </a:r>
            <a:r>
              <a:rPr lang="fi-FI" sz="2000" dirty="0" smtClean="0"/>
              <a:t> </a:t>
            </a:r>
          </a:p>
          <a:p>
            <a:r>
              <a:rPr lang="fi-FI" sz="2000" dirty="0" smtClean="0"/>
              <a:t>Digitalisaatio muuttaa ruuantuotantoa ja ruokakauppaa. </a:t>
            </a:r>
          </a:p>
          <a:p>
            <a:pPr lvl="1"/>
            <a:r>
              <a:rPr lang="fi-FI" sz="1800" dirty="0" smtClean="0"/>
              <a:t>Datan pohjalta </a:t>
            </a:r>
            <a:r>
              <a:rPr lang="fi-FI" sz="1800" dirty="0"/>
              <a:t>algoritmi mahdollistaa optimoidun / yksilöllistetyn </a:t>
            </a:r>
            <a:r>
              <a:rPr lang="fi-FI" sz="1800" dirty="0" smtClean="0"/>
              <a:t>ruuanvalmistuksen, jonka voi 3D-tulostaa</a:t>
            </a:r>
          </a:p>
          <a:p>
            <a:pPr lvl="1"/>
            <a:r>
              <a:rPr lang="fi-FI" sz="1800" dirty="0"/>
              <a:t>Läpinäkyvyys tuotannossa: esim. älypakkaus; tuottajakoodin avulla voit päästä virtuaalitodellisuusvierailulle </a:t>
            </a:r>
            <a:r>
              <a:rPr lang="fi-FI" sz="1800" dirty="0" smtClean="0"/>
              <a:t>tilalle</a:t>
            </a:r>
            <a:endParaRPr lang="fi-FI" sz="1800" dirty="0"/>
          </a:p>
        </p:txBody>
      </p:sp>
      <p:pic>
        <p:nvPicPr>
          <p:cNvPr id="12" name="Kuvan paikkamerkki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148" r="221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7744">
            <a:off x="3261691" y="1103613"/>
            <a:ext cx="5565682" cy="198589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682"/>
            <a:ext cx="5594237" cy="480805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6506">
            <a:off x="1356538" y="3261738"/>
            <a:ext cx="6594529" cy="334910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748" y="4562749"/>
            <a:ext cx="3353068" cy="233993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432" y="215857"/>
            <a:ext cx="2601701" cy="9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Pasi Patrikainen, ylijohtaja, KES ELY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o_4_3.potx" id="{092377C0-8395-4EFF-B3D5-82ACE7CF77FA}" vid="{BEADE599-A0CB-448B-BF77-90FCF56A084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xml_kameleon>
  <kehalaatija>Hamarus Päivi</kehalaatija>
  <kieli>Suomi</kieli>
  <laatijaorganisaatio>Keski-Suomen ELY|8cf8a401-3476-42d9-8cae-96f8dd66df93</laatijaorganisaatio>
  <dokumenttityyppi>Esitys</dokumenttityyppi>
  <dokumentin_x0020_tila/>
  <päiväys>3.09.2018</päiväys>
</xml_kameleon>
</file>

<file path=customXml/itemProps1.xml><?xml version="1.0" encoding="utf-8"?>
<ds:datastoreItem xmlns:ds="http://schemas.openxmlformats.org/officeDocument/2006/customXml" ds:itemID="{37458F02-BFF4-4926-9162-5A820FBF402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ely_o_4_3</Template>
  <TotalTime>1625</TotalTime>
  <Words>546</Words>
  <Application>Microsoft Office PowerPoint</Application>
  <PresentationFormat>On-screen Show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ELY_powerpoint_pohja</vt:lpstr>
      <vt:lpstr>Office-teema</vt:lpstr>
      <vt:lpstr> Pellolta pöytään ja maailmalle -lähiruokaseminaari </vt:lpstr>
      <vt:lpstr>Suomalaista ruokaa maailmalle</vt:lpstr>
      <vt:lpstr>PowerPoint Presentation</vt:lpstr>
      <vt:lpstr>Miksi meidän ruokaa kannattaa markkinoida?</vt:lpstr>
      <vt:lpstr>PowerPoint Presentation</vt:lpstr>
      <vt:lpstr>Tuotantoympäristö muuttuu…</vt:lpstr>
      <vt:lpstr>Tuotantoympäristö muuttuu…</vt:lpstr>
      <vt:lpstr>PowerPoint Presentation</vt:lpstr>
      <vt:lpstr>PowerPoint Presentation</vt:lpstr>
      <vt:lpstr>PowerPoint Presentation</vt:lpstr>
      <vt:lpstr>Paikallisia mahdollisuuksia </vt:lpstr>
      <vt:lpstr>Paikallisia mahdollisuuksia </vt:lpstr>
      <vt:lpstr>Onnistunut tuotteistaminen ja mielikuvat</vt:lpstr>
      <vt:lpstr>ELY luo elinvoimaa – ja on mm. alueen suurin rahoittaja - noin 150 miljoonaa euroa alueemme hyväksi</vt:lpstr>
    </vt:vector>
  </TitlesOfParts>
  <Company>Keski-Suomen 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Hamarus Päivi</dc:creator>
  <cp:keywords/>
  <cp:lastModifiedBy>Kykkänen Piia</cp:lastModifiedBy>
  <cp:revision>64</cp:revision>
  <dcterms:created xsi:type="dcterms:W3CDTF">2018-09-03T10:59:50Z</dcterms:created>
  <dcterms:modified xsi:type="dcterms:W3CDTF">2018-09-17T13:17:48Z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460.1206.02.002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ely_o_4_3.potx</vt:lpwstr>
  </property>
  <property fmtid="{D5CDD505-2E9C-101B-9397-08002B2CF9AE}" pid="6" name="dvDefinition">
    <vt:lpwstr>1206 (dd_default.xml)</vt:lpwstr>
  </property>
  <property fmtid="{D5CDD505-2E9C-101B-9397-08002B2CF9AE}" pid="7" name="dvDefinitionID">
    <vt:lpwstr>1206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460.90.02.013</vt:lpwstr>
  </property>
  <property fmtid="{D5CDD505-2E9C-101B-9397-08002B2CF9AE}" pid="10" name="dvDefinitionVersion">
    <vt:lpwstr>02.001 / 8.9.2016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165</vt:lpwstr>
  </property>
  <property fmtid="{D5CDD505-2E9C-101B-9397-08002B2CF9AE}" pid="17" name="dvCategory_2">
    <vt:lpwstr>56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ELY KES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Hamarus Päivi</vt:lpwstr>
  </property>
  <property fmtid="{D5CDD505-2E9C-101B-9397-08002B2CF9AE}" pid="24" name="dvdufname">
    <vt:lpwstr>Päivi</vt:lpwstr>
  </property>
  <property fmtid="{D5CDD505-2E9C-101B-9397-08002B2CF9AE}" pid="25" name="dvdulname">
    <vt:lpwstr>Hamarus</vt:lpwstr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/>
  </property>
  <property fmtid="{D5CDD505-2E9C-101B-9397-08002B2CF9AE}" pid="29" name="KEHALaatija">
    <vt:lpwstr>Hamarus Päivi</vt:lpwstr>
  </property>
  <property fmtid="{D5CDD505-2E9C-101B-9397-08002B2CF9AE}" pid="30" name="Kieli">
    <vt:lpwstr>Suomi</vt:lpwstr>
  </property>
  <property fmtid="{D5CDD505-2E9C-101B-9397-08002B2CF9AE}" pid="31" name="Laatijaorganisaatio">
    <vt:lpwstr>Keski-Suomen ELY</vt:lpwstr>
  </property>
  <property fmtid="{D5CDD505-2E9C-101B-9397-08002B2CF9AE}" pid="32" name="Asiakirjan tyyppi">
    <vt:lpwstr>Esitys</vt:lpwstr>
  </property>
  <property fmtid="{D5CDD505-2E9C-101B-9397-08002B2CF9AE}" pid="33" name="Dokumenttityyppi">
    <vt:lpwstr>Esitys</vt:lpwstr>
  </property>
  <property fmtid="{D5CDD505-2E9C-101B-9397-08002B2CF9AE}" pid="34" name="Dokumentin_x0020_tila">
    <vt:lpwstr/>
  </property>
  <property fmtid="{D5CDD505-2E9C-101B-9397-08002B2CF9AE}" pid="35" name="Päiväys">
    <vt:filetime>2018-09-02T21:00:00Z</vt:filetime>
  </property>
</Properties>
</file>